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8" r:id="rId9"/>
    <p:sldId id="263" r:id="rId10"/>
    <p:sldId id="264" r:id="rId11"/>
    <p:sldId id="265" r:id="rId12"/>
    <p:sldId id="277" r:id="rId13"/>
    <p:sldId id="278" r:id="rId14"/>
    <p:sldId id="266" r:id="rId15"/>
    <p:sldId id="282" r:id="rId16"/>
    <p:sldId id="276" r:id="rId17"/>
    <p:sldId id="267" r:id="rId18"/>
    <p:sldId id="275" r:id="rId19"/>
    <p:sldId id="281" r:id="rId20"/>
    <p:sldId id="283" r:id="rId21"/>
    <p:sldId id="284" r:id="rId22"/>
    <p:sldId id="271" r:id="rId23"/>
    <p:sldId id="286" r:id="rId24"/>
    <p:sldId id="272" r:id="rId25"/>
    <p:sldId id="273" r:id="rId26"/>
    <p:sldId id="270" r:id="rId27"/>
    <p:sldId id="274" r:id="rId28"/>
    <p:sldId id="279" r:id="rId29"/>
    <p:sldId id="280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9632" autoAdjust="0"/>
    <p:restoredTop sz="94660"/>
  </p:normalViewPr>
  <p:slideViewPr>
    <p:cSldViewPr>
      <p:cViewPr varScale="1">
        <p:scale>
          <a:sx n="76" d="100"/>
          <a:sy n="76" d="100"/>
        </p:scale>
        <p:origin x="-523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00200"/>
            <a:ext cx="77724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56001"/>
            <a:ext cx="64008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447800"/>
            <a:ext cx="20574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47800"/>
            <a:ext cx="60198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6047438" y="4203592"/>
            <a:ext cx="287642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2619320" y="4075290"/>
            <a:ext cx="5544515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2828728" y="4087562"/>
            <a:ext cx="546798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5609489" y="4074174"/>
            <a:ext cx="3308000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11665" y="4058555"/>
            <a:ext cx="8723376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32" y="2463560"/>
            <a:ext cx="77724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7365" y="1437448"/>
            <a:ext cx="6417734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676655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679192"/>
            <a:ext cx="3822192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ransition spd="slow">
    <p:wheel spokes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6656" y="2678114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7332" y="3429000"/>
            <a:ext cx="3820055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2678113"/>
            <a:ext cx="3822192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3429000"/>
            <a:ext cx="3822192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ransition spd="slow">
    <p:wheel spokes="1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3581400"/>
            <a:ext cx="33528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11665" y="714191"/>
            <a:ext cx="8723376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914400" y="2286000"/>
            <a:ext cx="33528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1962" y="1828800"/>
            <a:ext cx="3904076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228600" y="228600"/>
            <a:ext cx="8695944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11665" y="5353963"/>
            <a:ext cx="8723376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4155" y="338667"/>
            <a:ext cx="3812645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868333" y="2785533"/>
            <a:ext cx="3818467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838200" y="1371600"/>
            <a:ext cx="356616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  <p:transition spd="slow">
    <p:wheel spokes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228600" y="228600"/>
            <a:ext cx="8695944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11665" y="1679429"/>
            <a:ext cx="8723376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163672" y="6250164"/>
            <a:ext cx="378669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3638" y="6250164"/>
            <a:ext cx="378669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991088" y="6250163"/>
            <a:ext cx="116182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2067" y="2675467"/>
            <a:ext cx="7408333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wheel spokes="1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3812" y="4869160"/>
            <a:ext cx="7772400" cy="1780108"/>
          </a:xfrm>
        </p:spPr>
        <p:txBody>
          <a:bodyPr>
            <a:normAutofit fontScale="90000"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/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/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/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>
                <a:solidFill>
                  <a:schemeClr val="tx1"/>
                </a:solidFill>
              </a:rPr>
              <a:t/>
            </a:r>
            <a:br>
              <a:rPr lang="ru-RU" sz="2800" b="1" dirty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/>
            </a:r>
            <a:br>
              <a:rPr lang="ru-RU" sz="2400" b="1" dirty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/>
            </a:r>
            <a:br>
              <a:rPr lang="ru-RU" sz="2400" b="1" dirty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/>
            </a:r>
            <a:br>
              <a:rPr lang="ru-RU" sz="2400" b="1" dirty="0">
                <a:solidFill>
                  <a:schemeClr val="tx1"/>
                </a:solidFill>
              </a:rPr>
            </a:br>
            <a:r>
              <a:rPr lang="ru-RU" sz="2400" b="1" dirty="0" smtClean="0">
                <a:solidFill>
                  <a:schemeClr val="tx1"/>
                </a:solidFill>
              </a:rPr>
              <a:t/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b="1" dirty="0">
                <a:solidFill>
                  <a:schemeClr val="tx1"/>
                </a:solidFill>
              </a:rPr>
              <a:t/>
            </a:r>
            <a:br>
              <a:rPr lang="ru-RU" sz="2400" b="1" dirty="0">
                <a:solidFill>
                  <a:schemeClr val="tx1"/>
                </a:solidFill>
              </a:rPr>
            </a:br>
            <a:r>
              <a:rPr lang="ru-RU" sz="2400" dirty="0">
                <a:solidFill>
                  <a:schemeClr val="tx1"/>
                </a:solidFill>
              </a:rPr>
              <a:t/>
            </a:r>
            <a:br>
              <a:rPr lang="ru-RU" sz="2400" dirty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r>
              <a:rPr lang="ru-RU" sz="2800" b="1" dirty="0" smtClean="0">
                <a:solidFill>
                  <a:schemeClr val="tx1"/>
                </a:solidFill>
              </a:rPr>
              <a:t/>
            </a:r>
            <a:br>
              <a:rPr lang="ru-RU" sz="2800" b="1" dirty="0" smtClean="0">
                <a:solidFill>
                  <a:schemeClr val="tx1"/>
                </a:solidFill>
              </a:rPr>
            </a:br>
            <a:endParaRPr lang="ru-RU" sz="2800" b="1" dirty="0">
              <a:solidFill>
                <a:schemeClr val="tx1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67544" y="1556792"/>
            <a:ext cx="8280920" cy="3168352"/>
          </a:xfrm>
        </p:spPr>
        <p:txBody>
          <a:bodyPr>
            <a:normAutofit fontScale="92500" lnSpcReduction="10000"/>
          </a:bodyPr>
          <a:lstStyle/>
          <a:p>
            <a:r>
              <a:rPr lang="ru-RU" sz="2800" b="1" dirty="0" smtClean="0">
                <a:solidFill>
                  <a:schemeClr val="tx1"/>
                </a:solidFill>
              </a:rPr>
              <a:t>Опыт </a:t>
            </a:r>
            <a:r>
              <a:rPr lang="ru-RU" sz="2800" b="1" dirty="0">
                <a:solidFill>
                  <a:schemeClr val="tx1"/>
                </a:solidFill>
              </a:rPr>
              <a:t>работы</a:t>
            </a:r>
            <a:br>
              <a:rPr lang="ru-RU" sz="2800" b="1" dirty="0">
                <a:solidFill>
                  <a:schemeClr val="tx1"/>
                </a:solidFill>
              </a:rPr>
            </a:br>
            <a:endParaRPr lang="ru-RU" sz="2800" b="1" dirty="0" smtClean="0">
              <a:solidFill>
                <a:schemeClr val="tx1"/>
              </a:solidFill>
            </a:endParaRPr>
          </a:p>
          <a:p>
            <a:r>
              <a:rPr lang="ru-RU" sz="2600" b="1" dirty="0" smtClean="0">
                <a:solidFill>
                  <a:schemeClr val="tx1"/>
                </a:solidFill>
              </a:rPr>
              <a:t>«</a:t>
            </a:r>
            <a:r>
              <a:rPr lang="ru-RU" sz="2600" b="1" dirty="0">
                <a:solidFill>
                  <a:schemeClr val="tx1"/>
                </a:solidFill>
              </a:rPr>
              <a:t>Приобщение детей младшего дошкольного </a:t>
            </a:r>
            <a:r>
              <a:rPr lang="ru-RU" sz="2600" b="1" dirty="0" smtClean="0">
                <a:solidFill>
                  <a:schemeClr val="tx1"/>
                </a:solidFill>
              </a:rPr>
              <a:t>возраста  </a:t>
            </a:r>
            <a:r>
              <a:rPr lang="ru-RU" sz="2600" b="1" dirty="0">
                <a:solidFill>
                  <a:schemeClr val="tx1"/>
                </a:solidFill>
              </a:rPr>
              <a:t>к культуре родного края</a:t>
            </a:r>
            <a:r>
              <a:rPr lang="ru-RU" sz="2600" b="1" dirty="0" smtClean="0">
                <a:solidFill>
                  <a:schemeClr val="tx1"/>
                </a:solidFill>
              </a:rPr>
              <a:t>»</a:t>
            </a:r>
          </a:p>
          <a:p>
            <a:endParaRPr lang="ru-RU" sz="2600" b="1" dirty="0">
              <a:solidFill>
                <a:schemeClr val="tx1"/>
              </a:solidFill>
            </a:endParaRPr>
          </a:p>
          <a:p>
            <a:pPr algn="r"/>
            <a:r>
              <a:rPr lang="ru-RU" sz="2600" dirty="0" smtClean="0">
                <a:solidFill>
                  <a:schemeClr val="tx1"/>
                </a:solidFill>
              </a:rPr>
              <a:t>Воспитатель</a:t>
            </a:r>
          </a:p>
          <a:p>
            <a:pPr algn="r"/>
            <a:r>
              <a:rPr lang="ru-RU" sz="2600" b="1" dirty="0" smtClean="0">
                <a:solidFill>
                  <a:schemeClr val="tx1"/>
                </a:solidFill>
              </a:rPr>
              <a:t>Шаяхметова Р.М. </a:t>
            </a:r>
            <a:r>
              <a:rPr lang="ru-RU" sz="2600" b="1" dirty="0">
                <a:solidFill>
                  <a:schemeClr val="tx1"/>
                </a:solidFill>
              </a:rPr>
              <a:t/>
            </a:r>
            <a:br>
              <a:rPr lang="ru-RU" sz="2600" b="1" dirty="0">
                <a:solidFill>
                  <a:schemeClr val="tx1"/>
                </a:solidFill>
              </a:rPr>
            </a:br>
            <a:endParaRPr lang="ru-RU" sz="2600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476671"/>
            <a:ext cx="81369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/>
              <a:t>МБДОУ «ДС № 365 г. Челябинска»</a:t>
            </a:r>
            <a:endParaRPr lang="ru-RU" dirty="0"/>
          </a:p>
        </p:txBody>
      </p:sp>
      <p:pic>
        <p:nvPicPr>
          <p:cNvPr id="2050" name="Picture 2" descr="C:\Users\U1\Desktop\для р.м\фото\20140512_10065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29000"/>
            <a:ext cx="5328592" cy="299733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812360" y="6057000"/>
            <a:ext cx="86409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5256216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29208" y="36454"/>
            <a:ext cx="8229600" cy="1252728"/>
          </a:xfrm>
        </p:spPr>
        <p:txBody>
          <a:bodyPr>
            <a:normAutofit/>
          </a:bodyPr>
          <a:lstStyle/>
          <a:p>
            <a:pPr algn="r"/>
            <a:r>
              <a:rPr lang="ru-RU" sz="2400" b="1" dirty="0" smtClean="0">
                <a:solidFill>
                  <a:schemeClr val="tx1"/>
                </a:solidFill>
              </a:rPr>
              <a:t>Знакомство с </a:t>
            </a:r>
            <a:r>
              <a:rPr lang="ru-RU" sz="2400" b="1" dirty="0" err="1" smtClean="0">
                <a:solidFill>
                  <a:schemeClr val="tx1"/>
                </a:solidFill>
              </a:rPr>
              <a:t>закличками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pic>
        <p:nvPicPr>
          <p:cNvPr id="4098" name="Picture 2" descr="C:\Users\U1\Desktop\для р.м\фото\20140512_10150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96" y="404664"/>
            <a:ext cx="4190612" cy="23572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1\Desktop\для р.м\фото\20140512_1016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396" y="3717032"/>
            <a:ext cx="5240750" cy="29479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U1\Desktop\для р.м\фото\20140512_101722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1584199"/>
            <a:ext cx="4546475" cy="2557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804248" y="6021288"/>
            <a:ext cx="18821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                                                         	        10.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06916630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484784"/>
            <a:ext cx="8640960" cy="4896544"/>
          </a:xfrm>
        </p:spPr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sz="2800" dirty="0" smtClean="0">
                <a:solidFill>
                  <a:schemeClr val="tx1"/>
                </a:solidFill>
              </a:rPr>
              <a:t>Хороводные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Словесные</a:t>
            </a:r>
          </a:p>
          <a:p>
            <a:r>
              <a:rPr lang="ru-RU" sz="2800" dirty="0" smtClean="0">
                <a:solidFill>
                  <a:schemeClr val="tx1"/>
                </a:solidFill>
              </a:rPr>
              <a:t>Подвижные</a:t>
            </a:r>
          </a:p>
          <a:p>
            <a:endParaRPr lang="ru-RU" sz="2800" dirty="0">
              <a:solidFill>
                <a:schemeClr val="tx1"/>
              </a:solidFill>
            </a:endParaRPr>
          </a:p>
          <a:p>
            <a:endParaRPr lang="ru-RU" sz="2800" dirty="0" smtClean="0">
              <a:solidFill>
                <a:schemeClr val="tx1"/>
              </a:solidFill>
            </a:endParaRPr>
          </a:p>
          <a:p>
            <a:endParaRPr lang="ru-RU" sz="2800" dirty="0">
              <a:solidFill>
                <a:schemeClr val="tx1"/>
              </a:solidFill>
            </a:endParaRPr>
          </a:p>
          <a:p>
            <a:endParaRPr lang="ru-RU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11.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endParaRPr lang="ru-RU" sz="2800" dirty="0">
              <a:solidFill>
                <a:schemeClr val="tx1"/>
              </a:solidFill>
            </a:endParaRPr>
          </a:p>
          <a:p>
            <a:endParaRPr lang="ru-RU" sz="2800" dirty="0" smtClean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just"/>
            <a:r>
              <a:rPr lang="ru-RU" sz="2800" b="1" dirty="0" smtClean="0">
                <a:solidFill>
                  <a:srgbClr val="FF0000"/>
                </a:solidFill>
              </a:rPr>
              <a:t>2. Народные игры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6409" y="1497710"/>
            <a:ext cx="6223457" cy="466759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635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5129136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5122" name="Picture 2" descr="C:\Users\U1\Desktop\для р.м\фото\20140512_102740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73051"/>
            <a:ext cx="5328592" cy="2997333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U1\Desktop\для р.м\фото\20140512_102952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3068960"/>
            <a:ext cx="6135511" cy="3451225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796136" y="1281534"/>
            <a:ext cx="29523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Хороводная игра «Платочек» (русская народная)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79512" y="4437112"/>
            <a:ext cx="23042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Подвижная игра «Ручеек» (башкирская)</a:t>
            </a:r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r>
              <a:rPr lang="ru-RU" sz="2000" b="1" dirty="0" smtClean="0"/>
              <a:t>12.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421983935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 descr="C:\Users\U1\Desktop\для р.м\фото\20140512_1122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88640"/>
            <a:ext cx="6135511" cy="3451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147" name="Picture 3" descr="C:\Users\U1\Desktop\для р.м\фото\20140512_11250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78548"/>
            <a:ext cx="5256584" cy="295682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51520" y="1700808"/>
            <a:ext cx="23042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Подвижная игра «Юрта» (башкирская)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796136" y="5517232"/>
            <a:ext cx="32403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Подвижная игра «Птичка» (русская народная)</a:t>
            </a:r>
          </a:p>
          <a:p>
            <a:endParaRPr lang="ru-RU" sz="2000" b="1" dirty="0"/>
          </a:p>
          <a:p>
            <a:pPr algn="r"/>
            <a:r>
              <a:rPr lang="ru-RU" sz="2000" b="1" dirty="0" smtClean="0"/>
              <a:t>13.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2184681706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1412776"/>
            <a:ext cx="7992887" cy="5184576"/>
          </a:xfrm>
        </p:spPr>
        <p:txBody>
          <a:bodyPr>
            <a:normAutofit lnSpcReduction="10000"/>
          </a:bodyPr>
          <a:lstStyle/>
          <a:p>
            <a:r>
              <a:rPr lang="ru-RU" b="1" dirty="0">
                <a:solidFill>
                  <a:schemeClr val="tx1"/>
                </a:solidFill>
              </a:rPr>
              <a:t>Задачи</a:t>
            </a:r>
            <a:endParaRPr lang="ru-RU" dirty="0">
              <a:solidFill>
                <a:schemeClr val="tx1"/>
              </a:solidFill>
            </a:endParaRPr>
          </a:p>
          <a:p>
            <a:pPr lvl="0"/>
            <a:r>
              <a:rPr lang="ru-RU" dirty="0">
                <a:solidFill>
                  <a:schemeClr val="tx1"/>
                </a:solidFill>
              </a:rPr>
              <a:t>Приобщать детей к народному искусству, стимулируя интерес к его художественным образам.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Создавать условия для накопления и активизации эмоцио­нально-эстетических переживаний.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Знакомить детей с назначением отдельных предметов быта, одеждой, жилищем (избой), обращая внимание на некоторые их художественные особенности (форма, цвет, ритм).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Стимулировать желание детей рассказывать об увиденном, пережитом в процессе общения с искусством, передавать свои впечатления в изобразительной деятельности (рисование, лепка</a:t>
            </a:r>
            <a:r>
              <a:rPr lang="ru-RU" dirty="0" smtClean="0">
                <a:solidFill>
                  <a:schemeClr val="tx1"/>
                </a:solidFill>
              </a:rPr>
              <a:t>).</a:t>
            </a:r>
          </a:p>
          <a:p>
            <a:pPr marL="0" lvl="0" indent="0" algn="r"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14</a:t>
            </a:r>
            <a:endParaRPr lang="ru-RU" sz="1800" b="1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88640"/>
            <a:ext cx="8229600" cy="1252728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3. Художественно-творческое развитие детей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732733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U1\Desktop\для р.м\фото\20140513_1540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5413" y="223225"/>
            <a:ext cx="6135511" cy="3451225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U1\Desktop\для р.м\фото\20140513_15422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789040"/>
            <a:ext cx="5112568" cy="2875820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652120" y="4299241"/>
            <a:ext cx="324036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Первые впечатления ребёнок получает в семье</a:t>
            </a:r>
          </a:p>
          <a:p>
            <a:endParaRPr lang="ru-RU" sz="2400" b="1" dirty="0"/>
          </a:p>
          <a:p>
            <a:endParaRPr lang="ru-RU" sz="2400" b="1" dirty="0" smtClean="0"/>
          </a:p>
          <a:p>
            <a:pPr algn="r"/>
            <a:r>
              <a:rPr lang="ru-RU" b="1" dirty="0" smtClean="0"/>
              <a:t>15.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0860513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</a:rPr>
              <a:t>Знакомство </a:t>
            </a:r>
            <a:r>
              <a:rPr lang="ru-RU" sz="2400" b="1" dirty="0">
                <a:solidFill>
                  <a:schemeClr val="tx1"/>
                </a:solidFill>
              </a:rPr>
              <a:t>детей с назначением отдельных предметов быта, одеждой, жилищем (</a:t>
            </a:r>
            <a:r>
              <a:rPr lang="ru-RU" sz="2400" b="1" dirty="0" smtClean="0">
                <a:solidFill>
                  <a:schemeClr val="tx1"/>
                </a:solidFill>
              </a:rPr>
              <a:t>избой, юртой)</a:t>
            </a:r>
            <a:endParaRPr lang="ru-RU" sz="2400" b="1" dirty="0"/>
          </a:p>
        </p:txBody>
      </p:sp>
      <p:pic>
        <p:nvPicPr>
          <p:cNvPr id="4" name="Picture 2" descr="C:\Users\U1\Desktop\для р.м\фото\20140512_1009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484784"/>
            <a:ext cx="8192910" cy="4608512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722656" y="6237312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16.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3880225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Picture 2" descr="C:\Users\U1\Desktop\для р.м\фото\20140512_1009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76672"/>
            <a:ext cx="7424825" cy="4176464"/>
          </a:xfrm>
          <a:prstGeom prst="rect">
            <a:avLst/>
          </a:prstGeom>
          <a:noFill/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4" name="Picture 2" descr="C:\Users\U1\Desktop\для р.м\фото\20140512_10102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847545"/>
            <a:ext cx="4826860" cy="2715109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79512" y="4725144"/>
            <a:ext cx="374781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Знакомство с элементами национального костюма</a:t>
            </a:r>
          </a:p>
          <a:p>
            <a:endParaRPr lang="ru-RU" sz="2400" b="1" dirty="0"/>
          </a:p>
          <a:p>
            <a:endParaRPr lang="ru-RU" sz="2400" b="1" dirty="0" smtClean="0"/>
          </a:p>
          <a:p>
            <a:r>
              <a:rPr lang="ru-RU" b="1" dirty="0" smtClean="0"/>
              <a:t>17.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95945610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Фото работ детей</a:t>
            </a: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U1\Desktop\для р.м\фото\20140512_1032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620688"/>
            <a:ext cx="7380312" cy="415142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5" name="TextBox 4"/>
          <p:cNvSpPr txBox="1"/>
          <p:nvPr/>
        </p:nvSpPr>
        <p:spPr>
          <a:xfrm>
            <a:off x="3347864" y="5205098"/>
            <a:ext cx="554461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Знакомство с элементами национального костюма</a:t>
            </a:r>
          </a:p>
          <a:p>
            <a:endParaRPr lang="ru-RU" sz="2400" b="1" dirty="0"/>
          </a:p>
          <a:p>
            <a:pPr algn="r"/>
            <a:r>
              <a:rPr lang="ru-RU" b="1" dirty="0" smtClean="0"/>
              <a:t>18.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4038849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3074" name="Picture 2" descr="C:\Users\U1\Desktop\для р.м\фото\20140513_15340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665692"/>
            <a:ext cx="5168573" cy="29073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5" name="Picture 3" descr="C:\Users\U1\Desktop\для р.м\фото\20140513_15424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712569"/>
            <a:ext cx="4979626" cy="280104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4" name="TextBox 3"/>
          <p:cNvSpPr txBox="1"/>
          <p:nvPr/>
        </p:nvSpPr>
        <p:spPr>
          <a:xfrm>
            <a:off x="179512" y="2048654"/>
            <a:ext cx="345638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Знакомство с орнаментом национального костюма</a:t>
            </a:r>
            <a:endParaRPr lang="ru-RU" sz="2000" b="1" dirty="0"/>
          </a:p>
        </p:txBody>
      </p:sp>
      <p:sp>
        <p:nvSpPr>
          <p:cNvPr id="5" name="TextBox 4"/>
          <p:cNvSpPr txBox="1"/>
          <p:nvPr/>
        </p:nvSpPr>
        <p:spPr>
          <a:xfrm>
            <a:off x="5868144" y="5373216"/>
            <a:ext cx="28803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Раскрашивание готовых шаблонов</a:t>
            </a:r>
          </a:p>
          <a:p>
            <a:endParaRPr lang="ru-RU" b="1" dirty="0"/>
          </a:p>
          <a:p>
            <a:pPr algn="r"/>
            <a:r>
              <a:rPr lang="ru-RU" b="1" dirty="0" smtClean="0"/>
              <a:t>19.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8870094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39552" y="3212976"/>
            <a:ext cx="8064896" cy="3450696"/>
          </a:xfrm>
        </p:spPr>
        <p:txBody>
          <a:bodyPr/>
          <a:lstStyle/>
          <a:p>
            <a:pPr marL="0" indent="0" algn="just">
              <a:buNone/>
            </a:pPr>
            <a:r>
              <a:rPr lang="ru-RU" sz="2800" b="1" dirty="0" smtClean="0">
                <a:solidFill>
                  <a:srgbClr val="FF0000"/>
                </a:solidFill>
              </a:rPr>
              <a:t>ЦЕЛЬ: </a:t>
            </a:r>
            <a:r>
              <a:rPr lang="ru-RU" sz="2800" dirty="0" smtClean="0">
                <a:solidFill>
                  <a:schemeClr val="tx1"/>
                </a:solidFill>
              </a:rPr>
              <a:t> </a:t>
            </a:r>
            <a:r>
              <a:rPr lang="ru-RU" sz="2800" dirty="0">
                <a:solidFill>
                  <a:schemeClr val="tx1"/>
                </a:solidFill>
              </a:rPr>
              <a:t>разработать систему образовательной работы с детьми младшего дошкольного возраста по приобщению к культуре родного края</a:t>
            </a:r>
            <a:r>
              <a:rPr lang="ru-RU" sz="2800" dirty="0" smtClean="0">
                <a:solidFill>
                  <a:schemeClr val="tx1"/>
                </a:solidFill>
              </a:rPr>
              <a:t>.  </a:t>
            </a:r>
          </a:p>
          <a:p>
            <a:pPr marL="0" indent="0" algn="just">
              <a:buNone/>
            </a:pPr>
            <a:endParaRPr lang="ru-RU" sz="2800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ru-RU" sz="2800" dirty="0" smtClean="0">
              <a:solidFill>
                <a:schemeClr val="tx1"/>
              </a:solidFill>
            </a:endParaRPr>
          </a:p>
          <a:p>
            <a:pPr marL="0" indent="0" algn="r">
              <a:buNone/>
            </a:pPr>
            <a:r>
              <a:rPr lang="ru-RU" sz="1800" dirty="0" smtClean="0">
                <a:solidFill>
                  <a:schemeClr val="tx1"/>
                </a:solidFill>
              </a:rPr>
              <a:t>2.</a:t>
            </a:r>
            <a:endParaRPr lang="ru-RU" sz="1800" dirty="0">
              <a:solidFill>
                <a:schemeClr val="tx1"/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23528" y="1340768"/>
            <a:ext cx="8229600" cy="1252728"/>
          </a:xfrm>
        </p:spPr>
        <p:txBody>
          <a:bodyPr>
            <a:normAutofit fontScale="90000"/>
          </a:bodyPr>
          <a:lstStyle/>
          <a:p>
            <a:pPr algn="just"/>
            <a:r>
              <a:rPr lang="ru-RU" sz="3100" b="1" dirty="0" smtClean="0">
                <a:solidFill>
                  <a:srgbClr val="FF0000"/>
                </a:solidFill>
              </a:rPr>
              <a:t>АКТУАЛЬНОСТЬ: </a:t>
            </a:r>
            <a:r>
              <a:rPr lang="ru-RU" sz="3100" dirty="0" smtClean="0">
                <a:solidFill>
                  <a:schemeClr val="tx1"/>
                </a:solidFill>
              </a:rPr>
              <a:t>необходимость систематизировать практический материал в ходе организации образовательной работы по приобщению детей к культуре родного  края</a:t>
            </a:r>
            <a:r>
              <a:rPr lang="ru-RU" sz="2600" dirty="0" smtClean="0">
                <a:solidFill>
                  <a:schemeClr val="tx1"/>
                </a:solidFill>
              </a:rPr>
              <a:t>.</a:t>
            </a:r>
            <a:br>
              <a:rPr lang="ru-RU" sz="2600" dirty="0" smtClean="0">
                <a:solidFill>
                  <a:schemeClr val="tx1"/>
                </a:solidFill>
              </a:rPr>
            </a:br>
            <a:r>
              <a:rPr lang="ru-RU" sz="2600" dirty="0" smtClean="0">
                <a:solidFill>
                  <a:schemeClr val="tx1"/>
                </a:solidFill>
              </a:rPr>
              <a:t/>
            </a:r>
            <a:br>
              <a:rPr lang="ru-RU" sz="2600" dirty="0" smtClean="0">
                <a:solidFill>
                  <a:schemeClr val="tx1"/>
                </a:solidFill>
              </a:rPr>
            </a:br>
            <a:endParaRPr lang="ru-RU" sz="2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61560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1\Desktop\для р.м\фото\20140513_1544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332656"/>
            <a:ext cx="6135511" cy="3451225"/>
          </a:xfrm>
          <a:prstGeom prst="rect">
            <a:avLst/>
          </a:prstGeom>
          <a:noFill/>
          <a:effectLst>
            <a:reflection blurRad="6350" stA="50000" endA="300" endPos="55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U1\Desktop\для р.м\фото\20140513_15445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70022">
            <a:off x="6228185" y="2616411"/>
            <a:ext cx="2067562" cy="36756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5157192"/>
            <a:ext cx="5220072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Лепка «Бусы для куклы Настеньки»</a:t>
            </a:r>
          </a:p>
          <a:p>
            <a:endParaRPr lang="ru-RU" sz="2400" b="1" dirty="0"/>
          </a:p>
          <a:p>
            <a:endParaRPr lang="ru-RU" sz="2400" b="1" dirty="0" smtClean="0"/>
          </a:p>
          <a:p>
            <a:r>
              <a:rPr lang="ru-RU" b="1" dirty="0" smtClean="0"/>
              <a:t>20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3034707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U1\Desktop\для р.м\фото\20140512_1011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548680"/>
            <a:ext cx="3312368" cy="5888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572000" y="2996952"/>
            <a:ext cx="403244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Раскрашивание фломастерами, цветными карандашами элементов орнамента (русского, башкирского).</a:t>
            </a:r>
          </a:p>
          <a:p>
            <a:r>
              <a:rPr lang="ru-RU" sz="2400" b="1" dirty="0" smtClean="0"/>
              <a:t>«Друзья для жаворонка»</a:t>
            </a:r>
          </a:p>
          <a:p>
            <a:endParaRPr lang="ru-RU" sz="2400" b="1" dirty="0"/>
          </a:p>
          <a:p>
            <a:endParaRPr lang="ru-RU" sz="2400" b="1" dirty="0" smtClean="0"/>
          </a:p>
          <a:p>
            <a:endParaRPr lang="ru-RU" sz="2400" b="1" dirty="0"/>
          </a:p>
          <a:p>
            <a:pPr algn="r"/>
            <a:r>
              <a:rPr lang="ru-RU" b="1" dirty="0" smtClean="0"/>
              <a:t>21.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15989203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1628800"/>
            <a:ext cx="7408333" cy="4497363"/>
          </a:xfrm>
        </p:spPr>
        <p:txBody>
          <a:bodyPr/>
          <a:lstStyle/>
          <a:p>
            <a:pPr lvl="0"/>
            <a:r>
              <a:rPr lang="ru-RU" dirty="0">
                <a:solidFill>
                  <a:schemeClr val="tx1"/>
                </a:solidFill>
              </a:rPr>
              <a:t>Воспитывать у детей эмоциональную отзывчивость, умение видеть и понимать красоту природы, формировать эстетические чувства;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Воспитывать интерес к родной природе, желание больше узнать о природе своего края, о природном многообразии родной страны;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Формировать бережное отношение к природе, пробуждать желание трудиться в природе, стремиться к ее созиданию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lvl="0"/>
            <a:endParaRPr lang="ru-RU" dirty="0">
              <a:solidFill>
                <a:schemeClr val="tx1"/>
              </a:solidFill>
            </a:endParaRPr>
          </a:p>
          <a:p>
            <a:pPr marL="0" lvl="0" indent="0" algn="r"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22.</a:t>
            </a:r>
          </a:p>
          <a:p>
            <a:pPr lv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4. Воспитание любви к родной природе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228336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U1\Desktop\для р.м\фото\20140512_11265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6135511" cy="3451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6147" name="Picture 3" descr="C:\Users\U1\Desktop\для р.м\фото\20140512_11270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3134" y="4221088"/>
            <a:ext cx="4162857" cy="23416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4806444"/>
            <a:ext cx="374441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«Нам берёзки силы придают»</a:t>
            </a:r>
          </a:p>
          <a:p>
            <a:endParaRPr lang="ru-RU" sz="2000" b="1" dirty="0"/>
          </a:p>
          <a:p>
            <a:endParaRPr lang="ru-RU" sz="2000" b="1" dirty="0" smtClean="0"/>
          </a:p>
          <a:p>
            <a:endParaRPr lang="ru-RU" sz="2000" b="1" dirty="0"/>
          </a:p>
          <a:p>
            <a:endParaRPr lang="ru-RU" sz="2000" b="1" dirty="0" smtClean="0"/>
          </a:p>
          <a:p>
            <a:r>
              <a:rPr lang="ru-RU" b="1" dirty="0" smtClean="0"/>
              <a:t>23.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57140953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C:\Users\U1\Desktop\для р.м\фото\20140512_1128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721" y="332656"/>
            <a:ext cx="6135511" cy="3451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171" name="Picture 3" descr="C:\Users\U1\Desktop\для р.м\фото\20140512_11301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429000"/>
            <a:ext cx="5407941" cy="30419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95536" y="2060848"/>
            <a:ext cx="223224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Прекрасное                                  	рядом</a:t>
            </a:r>
            <a:endParaRPr lang="ru-RU" sz="20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7884368" y="5949280"/>
            <a:ext cx="7607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b="1" dirty="0" smtClean="0"/>
              <a:t>24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9617773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755576" y="1484784"/>
            <a:ext cx="7408333" cy="537321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Содержание совместной работы </a:t>
            </a:r>
            <a:r>
              <a:rPr lang="ru-RU" dirty="0" smtClean="0">
                <a:solidFill>
                  <a:schemeClr val="tx1"/>
                </a:solidFill>
              </a:rPr>
              <a:t>дифференцируется </a:t>
            </a:r>
            <a:r>
              <a:rPr lang="ru-RU" dirty="0">
                <a:solidFill>
                  <a:schemeClr val="tx1"/>
                </a:solidFill>
              </a:rPr>
              <a:t>по следующим направлениям: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здоровье и физическое развитие;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познавательно-речевое развитие; 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социально-личностное развитие;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художественно-эстетическое развитие.</a:t>
            </a:r>
          </a:p>
          <a:p>
            <a:pPr marL="0" indent="0">
              <a:buNone/>
            </a:pPr>
            <a:r>
              <a:rPr lang="ru-RU" b="1" dirty="0" smtClean="0">
                <a:solidFill>
                  <a:schemeClr val="tx1"/>
                </a:solidFill>
              </a:rPr>
              <a:t>Формы работы:</a:t>
            </a:r>
          </a:p>
          <a:p>
            <a:pPr marL="0" indent="0" algn="just">
              <a:buNone/>
            </a:pPr>
            <a:r>
              <a:rPr lang="ru-RU" dirty="0" smtClean="0">
                <a:solidFill>
                  <a:schemeClr val="tx1"/>
                </a:solidFill>
              </a:rPr>
              <a:t>Информационные материалы, выставки  прикладного творчества родителей и детей, тематические выставки, тематические развлечения («Встреча с интересным человеком»)</a:t>
            </a:r>
          </a:p>
          <a:p>
            <a:pPr marL="0" indent="0" algn="r"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25.</a:t>
            </a:r>
          </a:p>
          <a:p>
            <a:pPr marL="0" indent="0" algn="just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ru-RU" dirty="0" smtClean="0">
              <a:solidFill>
                <a:schemeClr val="tx1"/>
              </a:solidFill>
            </a:endParaRPr>
          </a:p>
          <a:p>
            <a:pPr marL="0" indent="0" algn="just">
              <a:buNone/>
            </a:pP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5. Взаимодействие с семьёй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15494643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2800" b="1" dirty="0" smtClean="0">
                <a:solidFill>
                  <a:srgbClr val="FF0000"/>
                </a:solidFill>
              </a:rPr>
              <a:t>Тематические праздники</a:t>
            </a:r>
            <a:br>
              <a:rPr lang="ru-RU" sz="28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>развлечения 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U1\Desktop\для р.м\Фото060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0920" y="260648"/>
            <a:ext cx="4601633" cy="34512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1" name="Picture 3" descr="C:\Users\U1\Desktop\для р.м\Фото059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32725">
            <a:off x="608338" y="2945098"/>
            <a:ext cx="4224469" cy="3168352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580112" y="4149080"/>
            <a:ext cx="3024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Праздник весеннего равноденствия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79183840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 descr="C:\Users\U1\Desktop\1 00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60648"/>
            <a:ext cx="4507081" cy="6198617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U1\Desktop\2 0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401699"/>
            <a:ext cx="3448446" cy="4742668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036082" y="5600768"/>
            <a:ext cx="38563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«Встреча с интересным 			человеком»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166940949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1412776"/>
            <a:ext cx="7768373" cy="525658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solidFill>
                  <a:schemeClr val="tx1"/>
                </a:solidFill>
              </a:rPr>
              <a:t>Реализация 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r>
              <a:rPr lang="ru-RU" dirty="0">
                <a:solidFill>
                  <a:schemeClr val="tx1"/>
                </a:solidFill>
              </a:rPr>
              <a:t>системы работы </a:t>
            </a:r>
            <a:r>
              <a:rPr lang="ru-RU" dirty="0" smtClean="0">
                <a:solidFill>
                  <a:schemeClr val="tx1"/>
                </a:solidFill>
              </a:rPr>
              <a:t> ПО ПРИОБЩЕНИЮ ДЕТЕЙ К КУЛЬТУРЕ РОДНОГО КРАЯ позволила</a:t>
            </a:r>
            <a:r>
              <a:rPr lang="ru-RU" dirty="0">
                <a:solidFill>
                  <a:schemeClr val="tx1"/>
                </a:solidFill>
              </a:rPr>
              <a:t>: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развить у детей эмоциональный отклик на произведения устного народного творче­ства (</a:t>
            </a:r>
            <a:r>
              <a:rPr lang="ru-RU" dirty="0" err="1">
                <a:solidFill>
                  <a:schemeClr val="tx1"/>
                </a:solidFill>
              </a:rPr>
              <a:t>пестушки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заклички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потешки</a:t>
            </a:r>
            <a:r>
              <a:rPr lang="ru-RU" dirty="0">
                <a:solidFill>
                  <a:schemeClr val="tx1"/>
                </a:solidFill>
              </a:rPr>
              <a:t>, прибаутки, колыбельные);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воспитать у детей интерес  к народному слову, к образцам произведений фольклора; воспитывать умение сосредотачивать внимание на предметах народного творчества;</a:t>
            </a:r>
          </a:p>
          <a:p>
            <a:pPr lvl="0" fontAlgn="base"/>
            <a:r>
              <a:rPr lang="ru-RU" dirty="0">
                <a:solidFill>
                  <a:schemeClr val="tx1"/>
                </a:solidFill>
              </a:rPr>
              <a:t>сформировать у детей понимание основного содержания фольклорных произведений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marL="0" lvl="0" indent="0" algn="r" fontAlgn="base"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28.</a:t>
            </a:r>
            <a:endParaRPr lang="ru-RU" sz="1800" b="1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ЗАКЛЮЧЕНИЕ</a:t>
            </a: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18254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1\Desktop\для р.м\IMG_046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348880"/>
            <a:ext cx="5328592" cy="399644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323528" y="692696"/>
            <a:ext cx="8064896" cy="646331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БЛАГОДАРЮ ЗА ВНИМАНИЕ!</a:t>
            </a:r>
            <a:endParaRPr lang="ru-RU" sz="36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4651306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872067" y="548680"/>
            <a:ext cx="7408333" cy="5577483"/>
          </a:xfrm>
        </p:spPr>
        <p:txBody>
          <a:bodyPr>
            <a:normAutofit fontScale="92500"/>
          </a:bodyPr>
          <a:lstStyle/>
          <a:p>
            <a:pPr marL="0" indent="0" fontAlgn="base">
              <a:buNone/>
            </a:pPr>
            <a:r>
              <a:rPr lang="ru-RU" sz="3000" b="1" dirty="0" smtClean="0">
                <a:solidFill>
                  <a:srgbClr val="FF0000"/>
                </a:solidFill>
              </a:rPr>
              <a:t>ЗАДАЧИ:</a:t>
            </a:r>
            <a:endParaRPr lang="ru-RU" sz="3000" dirty="0">
              <a:solidFill>
                <a:srgbClr val="FF0000"/>
              </a:solidFill>
            </a:endParaRPr>
          </a:p>
          <a:p>
            <a:pPr marL="0" indent="0" fontAlgn="base">
              <a:buNone/>
            </a:pPr>
            <a:r>
              <a:rPr lang="ru-RU" dirty="0">
                <a:solidFill>
                  <a:schemeClr val="tx1"/>
                </a:solidFill>
              </a:rPr>
              <a:t>- изучить становление исследуемой проблемы в психолого-педагогической литературе;</a:t>
            </a:r>
          </a:p>
          <a:p>
            <a:pPr marL="0" indent="0" fontAlgn="base">
              <a:buNone/>
            </a:pPr>
            <a:r>
              <a:rPr lang="ru-RU" dirty="0">
                <a:solidFill>
                  <a:schemeClr val="tx1"/>
                </a:solidFill>
              </a:rPr>
              <a:t>- систематизировать приёмы и методы, направленные на приобщение детей младшего дошкольного возраста к культуре народов Южного Урала;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- развивать </a:t>
            </a:r>
            <a:r>
              <a:rPr lang="ru-RU" dirty="0">
                <a:solidFill>
                  <a:schemeClr val="tx1"/>
                </a:solidFill>
              </a:rPr>
              <a:t>эмоциональный отклик па произведения устного народного творче­ства (</a:t>
            </a:r>
            <a:r>
              <a:rPr lang="ru-RU" dirty="0" err="1">
                <a:solidFill>
                  <a:schemeClr val="tx1"/>
                </a:solidFill>
              </a:rPr>
              <a:t>пестушки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заклички</a:t>
            </a:r>
            <a:r>
              <a:rPr lang="ru-RU" dirty="0">
                <a:solidFill>
                  <a:schemeClr val="tx1"/>
                </a:solidFill>
              </a:rPr>
              <a:t>, </a:t>
            </a:r>
            <a:r>
              <a:rPr lang="ru-RU" dirty="0" err="1">
                <a:solidFill>
                  <a:schemeClr val="tx1"/>
                </a:solidFill>
              </a:rPr>
              <a:t>потешки</a:t>
            </a:r>
            <a:r>
              <a:rPr lang="ru-RU" dirty="0">
                <a:solidFill>
                  <a:schemeClr val="tx1"/>
                </a:solidFill>
              </a:rPr>
              <a:t>, прибаутки, колыбельные);</a:t>
            </a:r>
          </a:p>
          <a:p>
            <a:pPr marL="0" lvl="0" indent="0">
              <a:buNone/>
            </a:pPr>
            <a:r>
              <a:rPr lang="ru-RU" dirty="0" smtClean="0">
                <a:solidFill>
                  <a:schemeClr val="tx1"/>
                </a:solidFill>
              </a:rPr>
              <a:t>- воспитывать </a:t>
            </a:r>
            <a:r>
              <a:rPr lang="ru-RU" dirty="0">
                <a:solidFill>
                  <a:schemeClr val="tx1"/>
                </a:solidFill>
              </a:rPr>
              <a:t>интерес к народному слову, к образцам произведений фольклора; воспитывать умение сосредотачивать внимание на предметах народного творчества;</a:t>
            </a:r>
          </a:p>
          <a:p>
            <a:pPr lvl="0" fontAlgn="base">
              <a:buFontTx/>
              <a:buChar char="-"/>
            </a:pPr>
            <a:r>
              <a:rPr lang="ru-RU" dirty="0" smtClean="0">
                <a:solidFill>
                  <a:schemeClr val="tx1"/>
                </a:solidFill>
              </a:rPr>
              <a:t>формировать </a:t>
            </a:r>
            <a:r>
              <a:rPr lang="ru-RU" dirty="0">
                <a:solidFill>
                  <a:schemeClr val="tx1"/>
                </a:solidFill>
              </a:rPr>
              <a:t>понимание основного содержания фольклорных произведений</a:t>
            </a:r>
            <a:r>
              <a:rPr lang="ru-RU" dirty="0" smtClean="0">
                <a:solidFill>
                  <a:schemeClr val="tx1"/>
                </a:solidFill>
              </a:rPr>
              <a:t>.                                                    </a:t>
            </a:r>
          </a:p>
          <a:p>
            <a:pPr lvl="0" fontAlgn="base">
              <a:buFontTx/>
              <a:buChar char="-"/>
            </a:pPr>
            <a:endParaRPr lang="ru-RU" dirty="0" smtClean="0">
              <a:solidFill>
                <a:schemeClr val="tx1"/>
              </a:solidFill>
            </a:endParaRPr>
          </a:p>
          <a:p>
            <a:pPr marL="0" lvl="0" indent="0" fontAlgn="base">
              <a:buNone/>
            </a:pP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668344" y="6093296"/>
            <a:ext cx="99738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/>
              <a:t>            3.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22969152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412776"/>
            <a:ext cx="8424936" cy="5931005"/>
          </a:xfrm>
        </p:spPr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Технология </a:t>
            </a:r>
            <a:r>
              <a:rPr lang="ru-RU" dirty="0" smtClean="0">
                <a:solidFill>
                  <a:schemeClr val="tx1"/>
                </a:solidFill>
              </a:rPr>
              <a:t> должна строиться </a:t>
            </a:r>
            <a:r>
              <a:rPr lang="ru-RU" dirty="0">
                <a:solidFill>
                  <a:schemeClr val="tx1"/>
                </a:solidFill>
              </a:rPr>
              <a:t>на принципах:</a:t>
            </a:r>
          </a:p>
          <a:p>
            <a:pPr lvl="0"/>
            <a:r>
              <a:rPr lang="ru-RU" dirty="0" err="1">
                <a:solidFill>
                  <a:schemeClr val="tx1"/>
                </a:solidFill>
              </a:rPr>
              <a:t>культуросообразности</a:t>
            </a:r>
            <a:r>
              <a:rPr lang="ru-RU" dirty="0">
                <a:solidFill>
                  <a:schemeClr val="tx1"/>
                </a:solidFill>
              </a:rPr>
              <a:t>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учета возрастных особенностей детей;</a:t>
            </a:r>
          </a:p>
          <a:p>
            <a:pPr lvl="0"/>
            <a:r>
              <a:rPr lang="ru-RU" dirty="0" err="1">
                <a:solidFill>
                  <a:schemeClr val="tx1"/>
                </a:solidFill>
              </a:rPr>
              <a:t>эстетизации</a:t>
            </a:r>
            <a:r>
              <a:rPr lang="ru-RU" dirty="0">
                <a:solidFill>
                  <a:schemeClr val="tx1"/>
                </a:solidFill>
              </a:rPr>
              <a:t>;</a:t>
            </a:r>
          </a:p>
          <a:p>
            <a:pPr lvl="0"/>
            <a:r>
              <a:rPr lang="ru-RU" dirty="0" err="1">
                <a:solidFill>
                  <a:schemeClr val="tx1"/>
                </a:solidFill>
              </a:rPr>
              <a:t>интегративности</a:t>
            </a:r>
            <a:r>
              <a:rPr lang="ru-RU" dirty="0">
                <a:solidFill>
                  <a:schemeClr val="tx1"/>
                </a:solidFill>
              </a:rPr>
              <a:t>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системности и последовательности в отборе содержательного компонента технологии.</a:t>
            </a:r>
          </a:p>
          <a:p>
            <a:pPr marL="0" indent="0" algn="ctr">
              <a:buNone/>
            </a:pPr>
            <a:r>
              <a:rPr lang="ru-RU" b="1" dirty="0">
                <a:solidFill>
                  <a:schemeClr val="tx1"/>
                </a:solidFill>
              </a:rPr>
              <a:t>Механизм приобщения к народным традициям можно выразить в следующей формуле: </a:t>
            </a:r>
            <a:endParaRPr lang="ru-RU" b="1" dirty="0" smtClean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знания </a:t>
            </a:r>
            <a:r>
              <a:rPr lang="ru-RU" b="1" dirty="0">
                <a:solidFill>
                  <a:srgbClr val="FF0000"/>
                </a:solidFill>
              </a:rPr>
              <a:t>и представления +мотивы + чувства и отношения + навыки и привычки + поступки и поведение</a:t>
            </a:r>
            <a:r>
              <a:rPr lang="ru-RU" b="1" dirty="0" smtClean="0">
                <a:solidFill>
                  <a:srgbClr val="FF0000"/>
                </a:solidFill>
              </a:rPr>
              <a:t>.</a:t>
            </a:r>
          </a:p>
          <a:p>
            <a:pPr marL="0" indent="0" algn="r">
              <a:buNone/>
            </a:pPr>
            <a:r>
              <a:rPr lang="ru-RU" sz="1800" b="1" dirty="0" smtClean="0">
                <a:solidFill>
                  <a:schemeClr val="tx1"/>
                </a:solidFill>
              </a:rPr>
              <a:t>4.</a:t>
            </a:r>
            <a:endParaRPr lang="ru-RU" sz="1800" b="1" dirty="0">
              <a:solidFill>
                <a:schemeClr val="tx1"/>
              </a:solidFill>
            </a:endParaRPr>
          </a:p>
          <a:p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338328"/>
            <a:ext cx="8229600" cy="1434488"/>
          </a:xfrm>
        </p:spPr>
        <p:txBody>
          <a:bodyPr>
            <a:normAutofit fontScale="90000"/>
          </a:bodyPr>
          <a:lstStyle/>
          <a:p>
            <a:r>
              <a:rPr lang="ru-RU" sz="3100" b="1" dirty="0" smtClean="0">
                <a:solidFill>
                  <a:srgbClr val="FF0000"/>
                </a:solidFill>
              </a:rPr>
              <a:t>Педагогические технологии приобщения дошкольников к истокам народной культуры</a:t>
            </a:r>
            <a:br>
              <a:rPr lang="ru-RU" sz="3100" b="1" dirty="0" smtClean="0">
                <a:solidFill>
                  <a:srgbClr val="FF0000"/>
                </a:solidFill>
              </a:rPr>
            </a:br>
            <a:r>
              <a:rPr lang="ru-RU" sz="2800" b="1" dirty="0" smtClean="0">
                <a:solidFill>
                  <a:srgbClr val="FF0000"/>
                </a:solidFill>
              </a:rPr>
              <a:t/>
            </a:r>
            <a:br>
              <a:rPr lang="ru-RU" sz="2800" b="1" dirty="0" smtClean="0">
                <a:solidFill>
                  <a:srgbClr val="FF0000"/>
                </a:solidFill>
              </a:rPr>
            </a:br>
            <a:endParaRPr lang="ru-RU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3509431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268760"/>
            <a:ext cx="8424936" cy="4896544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dirty="0" smtClean="0">
                <a:solidFill>
                  <a:schemeClr val="tx1"/>
                </a:solidFill>
              </a:rPr>
              <a:t>народная </a:t>
            </a:r>
            <a:r>
              <a:rPr lang="ru-RU" dirty="0">
                <a:solidFill>
                  <a:schemeClr val="tx1"/>
                </a:solidFill>
              </a:rPr>
              <a:t>философия</a:t>
            </a:r>
            <a:r>
              <a:rPr lang="ru-RU" dirty="0" smtClean="0">
                <a:solidFill>
                  <a:schemeClr val="tx1"/>
                </a:solidFill>
              </a:rPr>
              <a:t>; 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фольклор</a:t>
            </a:r>
            <a:r>
              <a:rPr lang="ru-RU" dirty="0">
                <a:solidFill>
                  <a:schemeClr val="tx1"/>
                </a:solidFill>
              </a:rPr>
              <a:t>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традиционные жилища и одежда;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народные игры, народные праздники;</a:t>
            </a:r>
          </a:p>
          <a:p>
            <a:r>
              <a:rPr lang="ru-RU" dirty="0">
                <a:solidFill>
                  <a:schemeClr val="tx1"/>
                </a:solidFill>
              </a:rPr>
              <a:t>традиционные </a:t>
            </a:r>
            <a:r>
              <a:rPr lang="ru-RU" dirty="0" smtClean="0">
                <a:solidFill>
                  <a:schemeClr val="tx1"/>
                </a:solidFill>
              </a:rPr>
              <a:t>народные </a:t>
            </a:r>
            <a:r>
              <a:rPr lang="ru-RU" dirty="0">
                <a:solidFill>
                  <a:schemeClr val="tx1"/>
                </a:solidFill>
              </a:rPr>
              <a:t>праздники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marL="0" indent="0" algn="ctr">
              <a:buNone/>
            </a:pPr>
            <a:endParaRPr lang="ru-RU" dirty="0">
              <a:solidFill>
                <a:schemeClr val="tx1"/>
              </a:solidFill>
            </a:endParaRPr>
          </a:p>
          <a:p>
            <a:pPr marL="0" indent="0" algn="ctr">
              <a:buNone/>
            </a:pPr>
            <a:r>
              <a:rPr lang="ru-RU" dirty="0" smtClean="0">
                <a:solidFill>
                  <a:srgbClr val="FF0000"/>
                </a:solidFill>
              </a:rPr>
              <a:t>Программы</a:t>
            </a:r>
          </a:p>
          <a:p>
            <a:pPr marL="0" indent="0" algn="ctr">
              <a:buNone/>
            </a:pPr>
            <a:r>
              <a:rPr lang="ru-RU" b="1" dirty="0"/>
              <a:t>«Наш дом – южный Урал» </a:t>
            </a:r>
            <a:r>
              <a:rPr lang="ru-RU" b="1" dirty="0" err="1"/>
              <a:t>Бабуновой</a:t>
            </a:r>
            <a:r>
              <a:rPr lang="ru-RU" b="1" dirty="0"/>
              <a:t> Е.С.</a:t>
            </a:r>
          </a:p>
          <a:p>
            <a:pPr marL="0" indent="0" algn="ctr">
              <a:buNone/>
            </a:pPr>
            <a:r>
              <a:rPr lang="ru-RU" b="1" dirty="0" smtClean="0"/>
              <a:t>«Приобщение </a:t>
            </a:r>
            <a:r>
              <a:rPr lang="ru-RU" b="1" dirty="0"/>
              <a:t>детей к истокам русской народной культуры</a:t>
            </a:r>
            <a:r>
              <a:rPr lang="ru-RU" b="1" dirty="0" smtClean="0"/>
              <a:t>» </a:t>
            </a:r>
            <a:r>
              <a:rPr lang="ru-RU" b="1" dirty="0"/>
              <a:t>Князевой. О.Л., </a:t>
            </a:r>
            <a:r>
              <a:rPr lang="ru-RU" b="1" dirty="0" err="1"/>
              <a:t>Маханевой</a:t>
            </a:r>
            <a:r>
              <a:rPr lang="ru-RU" b="1" dirty="0"/>
              <a:t> М.Д.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0"/>
            <a:ext cx="8229600" cy="1252728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Содержательный компонент технологии</a:t>
            </a:r>
            <a:endParaRPr lang="ru-RU" sz="2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92280" y="6237312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                  5.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07851705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323528" y="1988840"/>
            <a:ext cx="8496944" cy="4536504"/>
          </a:xfrm>
        </p:spPr>
        <p:txBody>
          <a:bodyPr>
            <a:normAutofit/>
          </a:bodyPr>
          <a:lstStyle/>
          <a:p>
            <a:pPr marL="457200" indent="-457200">
              <a:buAutoNum type="arabicPeriod"/>
            </a:pPr>
            <a:r>
              <a:rPr lang="ru-RU" sz="2800" b="1" dirty="0" smtClean="0">
                <a:solidFill>
                  <a:srgbClr val="FF0000"/>
                </a:solidFill>
              </a:rPr>
              <a:t>Знакомство с малыми фольклорными формами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 smtClean="0">
                <a:solidFill>
                  <a:schemeClr val="tx1"/>
                </a:solidFill>
              </a:rPr>
              <a:t>Колыбельные   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Пестушки</a:t>
            </a:r>
            <a:endParaRPr lang="ru-RU" sz="2800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 smtClean="0">
                <a:solidFill>
                  <a:schemeClr val="tx1"/>
                </a:solidFill>
              </a:rPr>
              <a:t>Потешки</a:t>
            </a:r>
            <a:endParaRPr lang="ru-RU" sz="2800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Прибаутки </a:t>
            </a:r>
          </a:p>
          <a:p>
            <a:pPr>
              <a:buFont typeface="Wingdings" pitchFamily="2" charset="2"/>
              <a:buChar char="v"/>
            </a:pP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err="1">
                <a:solidFill>
                  <a:schemeClr val="tx1"/>
                </a:solidFill>
              </a:rPr>
              <a:t>З</a:t>
            </a:r>
            <a:r>
              <a:rPr lang="ru-RU" sz="2800" dirty="0" err="1" smtClean="0">
                <a:solidFill>
                  <a:schemeClr val="tx1"/>
                </a:solidFill>
              </a:rPr>
              <a:t>аклички</a:t>
            </a:r>
            <a:endParaRPr lang="ru-RU" sz="2800" dirty="0" smtClean="0">
              <a:solidFill>
                <a:schemeClr val="tx1"/>
              </a:solidFill>
            </a:endParaRPr>
          </a:p>
          <a:p>
            <a:pPr>
              <a:buFont typeface="Wingdings" pitchFamily="2" charset="2"/>
              <a:buChar char="v"/>
            </a:pPr>
            <a:r>
              <a:rPr lang="ru-RU" sz="2800" dirty="0">
                <a:solidFill>
                  <a:schemeClr val="tx1"/>
                </a:solidFill>
              </a:rPr>
              <a:t> </a:t>
            </a:r>
            <a:r>
              <a:rPr lang="ru-RU" sz="2800" dirty="0" smtClean="0">
                <a:solidFill>
                  <a:schemeClr val="tx1"/>
                </a:solidFill>
              </a:rPr>
              <a:t>Приговорки </a:t>
            </a:r>
            <a:endParaRPr lang="ru-RU" sz="2800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39552" y="692696"/>
            <a:ext cx="8229600" cy="1252728"/>
          </a:xfrm>
        </p:spPr>
        <p:txBody>
          <a:bodyPr>
            <a:noAutofit/>
          </a:bodyPr>
          <a:lstStyle/>
          <a:p>
            <a:r>
              <a:rPr lang="ru-RU" sz="2800" b="1" dirty="0">
                <a:solidFill>
                  <a:srgbClr val="FF0000"/>
                </a:solidFill>
              </a:rPr>
              <a:t>Содержание работы по приобщению детей младшего возраста </a:t>
            </a:r>
            <a:r>
              <a:rPr lang="ru-RU" sz="2800" dirty="0">
                <a:solidFill>
                  <a:srgbClr val="FF0000"/>
                </a:solidFill>
              </a:rPr>
              <a:t/>
            </a:r>
            <a:br>
              <a:rPr lang="ru-RU" sz="2800" dirty="0">
                <a:solidFill>
                  <a:srgbClr val="FF0000"/>
                </a:solidFill>
              </a:rPr>
            </a:br>
            <a:r>
              <a:rPr lang="ru-RU" sz="2800" b="1" dirty="0">
                <a:solidFill>
                  <a:srgbClr val="FF0000"/>
                </a:solidFill>
              </a:rPr>
              <a:t>к культуре родного края</a:t>
            </a:r>
            <a:r>
              <a:rPr lang="ru-RU" sz="2800" dirty="0">
                <a:solidFill>
                  <a:srgbClr val="FF0000"/>
                </a:solidFill>
              </a:rPr>
              <a:t/>
            </a:r>
            <a:br>
              <a:rPr lang="ru-RU" sz="2800" dirty="0">
                <a:solidFill>
                  <a:srgbClr val="FF0000"/>
                </a:solidFill>
              </a:rPr>
            </a:br>
            <a:endParaRPr lang="ru-RU" sz="2800" dirty="0">
              <a:solidFill>
                <a:srgbClr val="FF0000"/>
              </a:solidFill>
            </a:endParaRPr>
          </a:p>
        </p:txBody>
      </p:sp>
      <p:pic>
        <p:nvPicPr>
          <p:cNvPr id="2050" name="Picture 2" descr="C:\Users\U1\Desktop\для р.м\фото\20140513_15434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212976"/>
            <a:ext cx="5879727" cy="3307346"/>
          </a:xfrm>
          <a:prstGeom prst="rect">
            <a:avLst/>
          </a:prstGeom>
          <a:noFill/>
          <a:ln>
            <a:noFill/>
          </a:ln>
          <a:effectLst>
            <a:outerShdw blurRad="190500" dist="228600" dir="2700000" algn="ctr">
              <a:srgbClr val="000000">
                <a:alpha val="30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4800000"/>
            </a:lightRig>
          </a:scene3d>
          <a:sp3d prstMaterial="matte">
            <a:bevelT w="127000" h="63500"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56259" y="6021288"/>
            <a:ext cx="6546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6.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845876012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179512" y="404664"/>
            <a:ext cx="8640960" cy="612068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Задачи, решаемые в ходе знакомства детей с колыбельными: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Продолжать знакомить детей с колыбельными песнями.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Дать детям некоторые сведения о происхождении и назначении колыбельных песен.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Познакомить с некоторыми фольклорными образцами (Кот-</a:t>
            </a:r>
            <a:r>
              <a:rPr lang="ru-RU" dirty="0" err="1">
                <a:solidFill>
                  <a:schemeClr val="tx1"/>
                </a:solidFill>
              </a:rPr>
              <a:t>Баюн</a:t>
            </a:r>
            <a:r>
              <a:rPr lang="ru-RU" dirty="0">
                <a:solidFill>
                  <a:schemeClr val="tx1"/>
                </a:solidFill>
              </a:rPr>
              <a:t>, Гули-Гуленьки, Сон и Дрёма).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Способствовать исполнению колыбельных песен в самостоятельной игровой деятельности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marL="0" indent="0">
              <a:buNone/>
            </a:pPr>
            <a:r>
              <a:rPr lang="ru-RU" b="1" dirty="0">
                <a:solidFill>
                  <a:srgbClr val="FF0000"/>
                </a:solidFill>
              </a:rPr>
              <a:t>Задачи, решаемые в ходе знакомства детей с </a:t>
            </a:r>
            <a:r>
              <a:rPr lang="ru-RU" b="1" dirty="0" err="1">
                <a:solidFill>
                  <a:srgbClr val="FF0000"/>
                </a:solidFill>
              </a:rPr>
              <a:t>пестушками</a:t>
            </a:r>
            <a:r>
              <a:rPr lang="ru-RU" b="1" dirty="0">
                <a:solidFill>
                  <a:srgbClr val="FF0000"/>
                </a:solidFill>
              </a:rPr>
              <a:t>, </a:t>
            </a:r>
            <a:r>
              <a:rPr lang="ru-RU" b="1" dirty="0" err="1">
                <a:solidFill>
                  <a:srgbClr val="FF0000"/>
                </a:solidFill>
              </a:rPr>
              <a:t>потешками</a:t>
            </a:r>
            <a:r>
              <a:rPr lang="ru-RU" b="1" dirty="0">
                <a:solidFill>
                  <a:srgbClr val="FF0000"/>
                </a:solidFill>
              </a:rPr>
              <a:t>, прибаутками: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Приобщать детей к устному поэтическому творчеству.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Помочь понять назначение </a:t>
            </a:r>
            <a:r>
              <a:rPr lang="ru-RU" dirty="0" err="1">
                <a:solidFill>
                  <a:schemeClr val="tx1"/>
                </a:solidFill>
              </a:rPr>
              <a:t>потешек</a:t>
            </a:r>
            <a:r>
              <a:rPr lang="ru-RU" dirty="0">
                <a:solidFill>
                  <a:schemeClr val="tx1"/>
                </a:solidFill>
              </a:rPr>
              <a:t>, прибауток, </a:t>
            </a:r>
            <a:r>
              <a:rPr lang="ru-RU" dirty="0" err="1">
                <a:solidFill>
                  <a:schemeClr val="tx1"/>
                </a:solidFill>
              </a:rPr>
              <a:t>пестушек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Стимулировать участие детей в исполнении </a:t>
            </a:r>
            <a:r>
              <a:rPr lang="ru-RU" dirty="0" err="1">
                <a:solidFill>
                  <a:schemeClr val="tx1"/>
                </a:solidFill>
              </a:rPr>
              <a:t>потешек</a:t>
            </a:r>
            <a:r>
              <a:rPr lang="ru-RU" dirty="0">
                <a:solidFill>
                  <a:schemeClr val="tx1"/>
                </a:solidFill>
              </a:rPr>
              <a:t>, прибауток, </a:t>
            </a:r>
            <a:r>
              <a:rPr lang="ru-RU" dirty="0" err="1">
                <a:solidFill>
                  <a:schemeClr val="tx1"/>
                </a:solidFill>
              </a:rPr>
              <a:t>пестушек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lvl="0"/>
            <a:r>
              <a:rPr lang="ru-RU" dirty="0">
                <a:solidFill>
                  <a:schemeClr val="tx1"/>
                </a:solidFill>
              </a:rPr>
              <a:t>Поощрять самостоятельное исполнение </a:t>
            </a:r>
            <a:r>
              <a:rPr lang="ru-RU" dirty="0" err="1">
                <a:solidFill>
                  <a:schemeClr val="tx1"/>
                </a:solidFill>
              </a:rPr>
              <a:t>потешек</a:t>
            </a:r>
            <a:r>
              <a:rPr lang="ru-RU" dirty="0">
                <a:solidFill>
                  <a:schemeClr val="tx1"/>
                </a:solidFill>
              </a:rPr>
              <a:t>, прибауток, </a:t>
            </a:r>
            <a:r>
              <a:rPr lang="ru-RU" dirty="0" err="1">
                <a:solidFill>
                  <a:schemeClr val="tx1"/>
                </a:solidFill>
              </a:rPr>
              <a:t>пестушек</a:t>
            </a:r>
            <a:r>
              <a:rPr lang="ru-RU" b="1" dirty="0" smtClean="0">
                <a:solidFill>
                  <a:schemeClr val="tx1"/>
                </a:solidFill>
              </a:rPr>
              <a:t>.                                                                        </a:t>
            </a:r>
            <a:r>
              <a:rPr lang="ru-RU" sz="1800" b="1" dirty="0" smtClean="0">
                <a:solidFill>
                  <a:schemeClr val="tx1"/>
                </a:solidFill>
              </a:rPr>
              <a:t>7.</a:t>
            </a:r>
            <a:endParaRPr lang="ru-RU" b="1" dirty="0">
              <a:solidFill>
                <a:schemeClr val="tx1"/>
              </a:solidFill>
            </a:endParaRPr>
          </a:p>
          <a:p>
            <a:pPr lvl="0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02297660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251520" y="1268760"/>
            <a:ext cx="8496944" cy="5184576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80000"/>
              </a:lnSpc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ru-RU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ru-RU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ru-RU" dirty="0" smtClean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endParaRPr lang="ru-RU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schemeClr val="tx1"/>
                </a:solidFill>
              </a:rPr>
              <a:t>Беседы</a:t>
            </a:r>
            <a:endParaRPr lang="ru-RU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tx1"/>
                </a:solidFill>
              </a:rPr>
              <a:t>Чтение художественной литературы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tx1"/>
                </a:solidFill>
              </a:rPr>
              <a:t>Рассматривание иллюстраций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tx1"/>
                </a:solidFill>
              </a:rPr>
              <a:t>Прослушивание колыбельных песен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tx1"/>
                </a:solidFill>
              </a:rPr>
              <a:t>Заучивание колыбельных </a:t>
            </a:r>
            <a:r>
              <a:rPr lang="ru-RU" dirty="0" smtClean="0">
                <a:solidFill>
                  <a:schemeClr val="tx1"/>
                </a:solidFill>
              </a:rPr>
              <a:t>песен,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ru-RU" dirty="0">
                <a:solidFill>
                  <a:schemeClr val="tx1"/>
                </a:solidFill>
              </a:rPr>
              <a:t> </a:t>
            </a:r>
            <a:r>
              <a:rPr lang="ru-RU" dirty="0" smtClean="0">
                <a:solidFill>
                  <a:schemeClr val="tx1"/>
                </a:solidFill>
              </a:rPr>
              <a:t>    </a:t>
            </a:r>
            <a:r>
              <a:rPr lang="ru-RU" dirty="0" err="1" smtClean="0">
                <a:solidFill>
                  <a:schemeClr val="tx1"/>
                </a:solidFill>
              </a:rPr>
              <a:t>закличек</a:t>
            </a:r>
            <a:endParaRPr lang="ru-RU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tx1"/>
                </a:solidFill>
              </a:rPr>
              <a:t>Пение колыбельных </a:t>
            </a:r>
            <a:r>
              <a:rPr lang="ru-RU" dirty="0" smtClean="0">
                <a:solidFill>
                  <a:schemeClr val="tx1"/>
                </a:solidFill>
              </a:rPr>
              <a:t>песен, </a:t>
            </a:r>
            <a:r>
              <a:rPr lang="ru-RU" dirty="0" err="1" smtClean="0">
                <a:solidFill>
                  <a:schemeClr val="tx1"/>
                </a:solidFill>
              </a:rPr>
              <a:t>закличек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tx1"/>
                </a:solidFill>
              </a:rPr>
              <a:t>Рассматривание сюжетных картинок</a:t>
            </a:r>
          </a:p>
          <a:p>
            <a:pPr>
              <a:lnSpc>
                <a:spcPct val="80000"/>
              </a:lnSpc>
            </a:pPr>
            <a:r>
              <a:rPr lang="ru-RU" dirty="0">
                <a:solidFill>
                  <a:schemeClr val="tx1"/>
                </a:solidFill>
              </a:rPr>
              <a:t>Игры «Укладываем дочку спать»</a:t>
            </a: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schemeClr val="tx1"/>
                </a:solidFill>
              </a:rPr>
              <a:t>Драматизация «Сказка о глупом мышонке»</a:t>
            </a:r>
          </a:p>
          <a:p>
            <a:pPr>
              <a:lnSpc>
                <a:spcPct val="80000"/>
              </a:lnSpc>
            </a:pPr>
            <a:r>
              <a:rPr lang="ru-RU" dirty="0" smtClean="0">
                <a:solidFill>
                  <a:schemeClr val="tx1"/>
                </a:solidFill>
              </a:rPr>
              <a:t>Кукольный театр                                                                                                </a:t>
            </a:r>
            <a:r>
              <a:rPr lang="ru-RU" sz="1800" b="1" dirty="0" smtClean="0">
                <a:solidFill>
                  <a:schemeClr val="tx1"/>
                </a:solidFill>
              </a:rPr>
              <a:t>8.</a:t>
            </a:r>
            <a:endParaRPr lang="ru-RU" dirty="0" smtClean="0">
              <a:solidFill>
                <a:schemeClr val="tx1"/>
              </a:solidFill>
            </a:endParaRPr>
          </a:p>
          <a:p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                                                                        Формы работы</a:t>
            </a:r>
            <a:endParaRPr lang="ru-RU" sz="2800" b="1" dirty="0">
              <a:solidFill>
                <a:srgbClr val="FF0000"/>
              </a:solidFill>
            </a:endParaRP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979401">
            <a:off x="5430845" y="2310928"/>
            <a:ext cx="3232973" cy="2988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228600">
              <a:schemeClr val="accent2">
                <a:satMod val="175000"/>
                <a:alpha val="40000"/>
              </a:schemeClr>
            </a:glow>
            <a:reflection blurRad="6350" stA="52000" endA="300" endPos="35000" dir="5400000" sy="-100000" algn="bl" rotWithShape="0"/>
          </a:effectLst>
        </p:spPr>
      </p:pic>
      <p:pic>
        <p:nvPicPr>
          <p:cNvPr id="3074" name="Picture 2" descr="C:\Users\U1\Desktop\для р.м\фото\20140512_10181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548680"/>
            <a:ext cx="4026782" cy="2265065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reflection blurRad="6350" stA="50000" endA="300" endPos="38500" dist="50800" dir="5400000" sy="-100000" algn="bl" rotWithShape="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37414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7" name="Picture 3" descr="C:\Users\U1\Desktop\для р.м\фото\20140512_10140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784976" cy="5256584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  <a:outerShdw blurRad="152400" dist="317500" dir="5400000" sx="90000" sy="-19000" rotWithShape="0">
              <a:prstClr val="black">
                <a:alpha val="15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3923928" y="5913359"/>
            <a:ext cx="4812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/>
              <a:t>Разучивание колыбельных песен</a:t>
            </a:r>
            <a:endParaRPr lang="ru-RU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179512" y="6375024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9.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33760317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607</TotalTime>
  <Words>845</Words>
  <Application>Microsoft Office PowerPoint</Application>
  <PresentationFormat>Экран (4:3)</PresentationFormat>
  <Paragraphs>175</Paragraphs>
  <Slides>29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0" baseType="lpstr">
      <vt:lpstr>Волна</vt:lpstr>
      <vt:lpstr>                   </vt:lpstr>
      <vt:lpstr>АКТУАЛЬНОСТЬ: необходимость систематизировать практический материал в ходе организации образовательной работы по приобщению детей к культуре родного  края.  </vt:lpstr>
      <vt:lpstr>Презентация PowerPoint</vt:lpstr>
      <vt:lpstr>Педагогические технологии приобщения дошкольников к истокам народной культуры  </vt:lpstr>
      <vt:lpstr>Содержательный компонент технологии</vt:lpstr>
      <vt:lpstr>Содержание работы по приобщению детей младшего возраста  к культуре родного края </vt:lpstr>
      <vt:lpstr>Презентация PowerPoint</vt:lpstr>
      <vt:lpstr>                                                                        Формы работы</vt:lpstr>
      <vt:lpstr>Презентация PowerPoint</vt:lpstr>
      <vt:lpstr>Знакомство с закличками</vt:lpstr>
      <vt:lpstr>2. Народные игры</vt:lpstr>
      <vt:lpstr>Презентация PowerPoint</vt:lpstr>
      <vt:lpstr>Презентация PowerPoint</vt:lpstr>
      <vt:lpstr>3. Художественно-творческое развитие детей</vt:lpstr>
      <vt:lpstr>Презентация PowerPoint</vt:lpstr>
      <vt:lpstr>Знакомство детей с назначением отдельных предметов быта, одеждой, жилищем (избой, юртой)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4. Воспитание любви к родной природе</vt:lpstr>
      <vt:lpstr>Презентация PowerPoint</vt:lpstr>
      <vt:lpstr>Презентация PowerPoint</vt:lpstr>
      <vt:lpstr>5. Взаимодействие с семьёй</vt:lpstr>
      <vt:lpstr>Тематические праздники развлечения </vt:lpstr>
      <vt:lpstr>Презентация PowerPoint</vt:lpstr>
      <vt:lpstr>ЗАКЛЮЧЕНИЕ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Аттестационная работа</dc:title>
  <dc:creator>U1</dc:creator>
  <cp:lastModifiedBy>Пользователь Windows</cp:lastModifiedBy>
  <cp:revision>47</cp:revision>
  <dcterms:created xsi:type="dcterms:W3CDTF">2014-05-10T15:38:05Z</dcterms:created>
  <dcterms:modified xsi:type="dcterms:W3CDTF">2026-04-14T08:42:34Z</dcterms:modified>
</cp:coreProperties>
</file>